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D9FEB2E-DA54-4BF7-80DD-8A9B9F8C0A1F}" type="datetimeFigureOut">
              <a:rPr lang="ar-IQ" smtClean="0"/>
              <a:pPr/>
              <a:t>05/03/1440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97FE6E4-CD3C-42F4-9BD9-A63FEDE8C6E6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FE6E4-CD3C-42F4-9BD9-A63FEDE8C6E6}" type="slidenum">
              <a:rPr lang="ar-IQ" smtClean="0"/>
              <a:pPr/>
              <a:t>2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BDDB36-E60A-429B-A170-D3A10C79D3EA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B58CDA-B77C-4B63-8A1F-EF486DB0A755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CF5AAF-F41F-41BF-905E-6961089318DD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E17A0D-C27F-4277-9ECF-1E5B88761B33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037813-C70A-4014-A578-C1EB56D3D2BF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140A1-79D1-423F-A898-E92E6A17AE6D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F991F6-7250-431E-888E-D8C175C040F0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1B9CF-F93E-458F-AB0B-1CA49D1B23B8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13C7F2-F7A6-4090-A9F1-A766B71DCBA4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6680BA-A2C8-4A47-A5B6-4F86C70C977F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2CE3DB-EAD4-41EC-B380-09DA5DA12525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8DA5BFE-0B63-4CAD-BBA9-91332E884B0F}" type="datetime8">
              <a:rPr lang="ar-IQ" smtClean="0"/>
              <a:pPr/>
              <a:t>13 تشرين الثاني، 18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2B4EA55-591E-4527-972F-0D92C59F524D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Bacterial Growth </a:t>
            </a:r>
            <a:endParaRPr lang="ar-IQ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pic>
        <p:nvPicPr>
          <p:cNvPr id="7" name="Picture 6" descr="شعارالكرخ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71431"/>
            <a:ext cx="2438400" cy="2428875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685800" y="4015246"/>
            <a:ext cx="7772400" cy="1199704"/>
          </a:xfrm>
          <a:prstGeom prst="rect">
            <a:avLst/>
          </a:prstGeom>
        </p:spPr>
        <p:txBody>
          <a:bodyPr vert="horz" lIns="45720" rIns="45720">
            <a:normAutofit fontScale="92500" lnSpcReduction="20000"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7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Year – 1</a:t>
            </a:r>
            <a:r>
              <a:rPr kumimoji="0" lang="en-US" sz="27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semester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Munira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Ch. Ismail 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IQ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Iron (Fe) plays an important role in host-pathogen relationships. </a:t>
            </a:r>
          </a:p>
          <a:p>
            <a:pPr algn="just" rtl="0"/>
            <a:r>
              <a:rPr lang="en-US" dirty="0" smtClean="0"/>
              <a:t>The host makes iron binding factors that make iron unavailable to microbial invaders. </a:t>
            </a:r>
          </a:p>
          <a:p>
            <a:pPr algn="just" rtl="0"/>
            <a:r>
              <a:rPr lang="en-US" dirty="0" smtClean="0"/>
              <a:t>Bacteria and fungi make iron </a:t>
            </a:r>
            <a:r>
              <a:rPr lang="en-US" dirty="0" err="1" smtClean="0"/>
              <a:t>chelators</a:t>
            </a:r>
            <a:r>
              <a:rPr lang="en-US" dirty="0" smtClean="0"/>
              <a:t> (</a:t>
            </a:r>
            <a:r>
              <a:rPr lang="en-US" dirty="0" err="1" smtClean="0"/>
              <a:t>siderophores</a:t>
            </a:r>
            <a:r>
              <a:rPr lang="en-US" dirty="0" smtClean="0"/>
              <a:t>) that can extract iron from host reserves.</a:t>
            </a:r>
            <a:endParaRPr lang="ar-IQ" dirty="0" smtClean="0"/>
          </a:p>
          <a:p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7030A0"/>
                </a:solidFill>
              </a:rPr>
              <a:t>Iron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7030A0"/>
                </a:solidFill>
              </a:rPr>
              <a:t>Important points</a:t>
            </a:r>
            <a:r>
              <a:rPr lang="en-US" dirty="0" smtClean="0"/>
              <a:t> </a:t>
            </a: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buFont typeface="Wingdings" pitchFamily="2" charset="2"/>
              <a:buChar char="Ø"/>
            </a:pPr>
            <a:r>
              <a:rPr lang="en-US" b="1" dirty="0" smtClean="0"/>
              <a:t>Pathogenic bacteria: pathogenesis often results from microbes accessing host nutrients.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b="1" dirty="0" err="1" smtClean="0"/>
              <a:t>Microflora</a:t>
            </a:r>
            <a:r>
              <a:rPr lang="en-US" b="1" dirty="0" smtClean="0"/>
              <a:t> organisms (Normal flora: are “provided for” by the host.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Differentiation </a:t>
            </a:r>
            <a:endParaRPr lang="ar-IQ" dirty="0">
              <a:solidFill>
                <a:srgbClr val="00B050"/>
              </a:solidFill>
            </a:endParaRPr>
          </a:p>
        </p:txBody>
      </p:sp>
      <p:pic>
        <p:nvPicPr>
          <p:cNvPr id="5" name="Picture 4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3885430"/>
            <a:ext cx="3242480" cy="24963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62316"/>
          </a:xfrm>
        </p:spPr>
        <p:txBody>
          <a:bodyPr>
            <a:normAutofit fontScale="92500" lnSpcReduction="20000"/>
          </a:bodyPr>
          <a:lstStyle/>
          <a:p>
            <a:pPr algn="just" rtl="0"/>
            <a:r>
              <a:rPr lang="en-US" dirty="0" smtClean="0"/>
              <a:t>Organic compounds that are required by microorganisms in small amounts which the cell can not synthesize from other carbon source.</a:t>
            </a:r>
          </a:p>
          <a:p>
            <a:pPr algn="just" rtl="0"/>
            <a:r>
              <a:rPr lang="en-US" dirty="0" smtClean="0"/>
              <a:t>These are </a:t>
            </a:r>
            <a:r>
              <a:rPr lang="en-US" dirty="0" err="1" smtClean="0"/>
              <a:t>aminoacids</a:t>
            </a:r>
            <a:r>
              <a:rPr lang="en-US" dirty="0" smtClean="0"/>
              <a:t>, </a:t>
            </a:r>
            <a:r>
              <a:rPr lang="en-US" dirty="0" err="1" smtClean="0"/>
              <a:t>purines</a:t>
            </a:r>
            <a:r>
              <a:rPr lang="en-US" dirty="0" smtClean="0"/>
              <a:t> and </a:t>
            </a:r>
            <a:r>
              <a:rPr lang="en-US" dirty="0" err="1" smtClean="0"/>
              <a:t>pyrimidines</a:t>
            </a:r>
            <a:r>
              <a:rPr lang="en-US" dirty="0" smtClean="0"/>
              <a:t>, and vitamins.</a:t>
            </a:r>
          </a:p>
          <a:p>
            <a:pPr algn="just" rtl="0"/>
            <a:r>
              <a:rPr lang="en-US" dirty="0" smtClean="0"/>
              <a:t>While </a:t>
            </a:r>
            <a:r>
              <a:rPr lang="en-US" i="1" dirty="0" smtClean="0">
                <a:solidFill>
                  <a:srgbClr val="0070C0"/>
                </a:solidFill>
              </a:rPr>
              <a:t>E. coli </a:t>
            </a:r>
            <a:r>
              <a:rPr lang="en-US" dirty="0" smtClean="0">
                <a:solidFill>
                  <a:srgbClr val="0070C0"/>
                </a:solidFill>
              </a:rPr>
              <a:t>needs no growth factors and can grow on glucose, NH4+, and inorganic ions,</a:t>
            </a:r>
            <a:r>
              <a:rPr lang="en-US" dirty="0" smtClean="0"/>
              <a:t> many </a:t>
            </a:r>
            <a:r>
              <a:rPr lang="en-US" b="1" dirty="0" smtClean="0"/>
              <a:t>host associated microbes</a:t>
            </a:r>
            <a:r>
              <a:rPr lang="en-US" dirty="0" smtClean="0"/>
              <a:t> require one or more specific growth factors in addition to the carbon source.</a:t>
            </a:r>
          </a:p>
          <a:p>
            <a:pPr algn="just" rtl="0"/>
            <a:r>
              <a:rPr lang="en-US" dirty="0" smtClean="0"/>
              <a:t>Different organisms require different growth factors. Some are “fastidious”.</a:t>
            </a:r>
          </a:p>
          <a:p>
            <a:pPr algn="just" rtl="0"/>
            <a:r>
              <a:rPr lang="en-US" dirty="0" smtClean="0"/>
              <a:t>The requirement for growth factors can be diagnostic (</a:t>
            </a:r>
            <a:r>
              <a:rPr lang="en-US" b="1" dirty="0" err="1" smtClean="0">
                <a:solidFill>
                  <a:srgbClr val="00B050"/>
                </a:solidFill>
              </a:rPr>
              <a:t>Prototrophs</a:t>
            </a:r>
            <a:r>
              <a:rPr lang="en-US" b="1" dirty="0" smtClean="0">
                <a:solidFill>
                  <a:srgbClr val="00B050"/>
                </a:solidFill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</a:rPr>
              <a:t>Auxotrophs</a:t>
            </a:r>
            <a:r>
              <a:rPr lang="en-US" dirty="0" smtClean="0"/>
              <a:t>) 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B. Growth Factors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Temperature</a:t>
            </a:r>
          </a:p>
          <a:p>
            <a:pPr algn="l" rtl="0"/>
            <a:r>
              <a:rPr lang="en-US" dirty="0" smtClean="0"/>
              <a:t>PH</a:t>
            </a:r>
          </a:p>
          <a:p>
            <a:pPr algn="l" rtl="0"/>
            <a:r>
              <a:rPr lang="en-US" dirty="0" smtClean="0"/>
              <a:t>Osmotic Conditions 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FF0000"/>
                </a:solidFill>
              </a:rPr>
              <a:t>C. Physical requirements</a:t>
            </a:r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214974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dirty="0" smtClean="0"/>
              <a:t>For each organism there is an </a:t>
            </a:r>
            <a:r>
              <a:rPr lang="en-US" b="1" dirty="0" smtClean="0">
                <a:solidFill>
                  <a:srgbClr val="FF0000"/>
                </a:solidFill>
              </a:rPr>
              <a:t>optimal temperature </a:t>
            </a:r>
            <a:r>
              <a:rPr lang="en-US" dirty="0" smtClean="0"/>
              <a:t>for growth and </a:t>
            </a:r>
            <a:r>
              <a:rPr lang="en-US" b="1" dirty="0" smtClean="0">
                <a:solidFill>
                  <a:srgbClr val="FF0000"/>
                </a:solidFill>
              </a:rPr>
              <a:t>a range of temperatures </a:t>
            </a:r>
            <a:r>
              <a:rPr lang="en-US" dirty="0" smtClean="0"/>
              <a:t>at which growth will occur.</a:t>
            </a:r>
          </a:p>
          <a:p>
            <a:pPr algn="just" rtl="0"/>
            <a:r>
              <a:rPr lang="en-US" dirty="0" smtClean="0"/>
              <a:t>Most pathogens usually grow best at </a:t>
            </a:r>
            <a:r>
              <a:rPr lang="en-US" b="1" dirty="0" smtClean="0">
                <a:solidFill>
                  <a:srgbClr val="FF0000"/>
                </a:solidFill>
              </a:rPr>
              <a:t>37°C</a:t>
            </a:r>
            <a:r>
              <a:rPr lang="en-US" dirty="0" smtClean="0"/>
              <a:t>, body temperature. </a:t>
            </a:r>
          </a:p>
          <a:p>
            <a:pPr algn="just" rtl="0"/>
            <a:r>
              <a:rPr lang="en-US" dirty="0" smtClean="0"/>
              <a:t>Environmental bacteria often (grow better at room temperature (</a:t>
            </a:r>
            <a:r>
              <a:rPr lang="en-US" b="1" dirty="0" smtClean="0">
                <a:solidFill>
                  <a:srgbClr val="FF0000"/>
                </a:solidFill>
              </a:rPr>
              <a:t>22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to 30°C</a:t>
            </a:r>
            <a:r>
              <a:rPr lang="en-US" dirty="0" smtClean="0"/>
              <a:t>)</a:t>
            </a:r>
          </a:p>
          <a:p>
            <a:pPr algn="just" rtl="0"/>
            <a:r>
              <a:rPr lang="en-US" dirty="0" smtClean="0"/>
              <a:t>Some bacteria (</a:t>
            </a:r>
            <a:r>
              <a:rPr lang="en-US" i="1" dirty="0" err="1" smtClean="0"/>
              <a:t>Legionella</a:t>
            </a:r>
            <a:r>
              <a:rPr lang="en-US" dirty="0" smtClean="0"/>
              <a:t>) are capable of growing at high temperatures (</a:t>
            </a:r>
            <a:r>
              <a:rPr lang="en-US" b="1" dirty="0" smtClean="0">
                <a:solidFill>
                  <a:srgbClr val="FF0000"/>
                </a:solidFill>
              </a:rPr>
              <a:t>near 45°C</a:t>
            </a:r>
            <a:r>
              <a:rPr lang="en-US" dirty="0" smtClean="0"/>
              <a:t>). </a:t>
            </a:r>
          </a:p>
          <a:p>
            <a:pPr algn="just" rtl="0"/>
            <a:r>
              <a:rPr lang="en-US" dirty="0" smtClean="0"/>
              <a:t>good refrigerator (</a:t>
            </a:r>
            <a:r>
              <a:rPr lang="en-US" b="1" dirty="0" smtClean="0">
                <a:solidFill>
                  <a:srgbClr val="FF0000"/>
                </a:solidFill>
              </a:rPr>
              <a:t>below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4°C</a:t>
            </a:r>
            <a:r>
              <a:rPr lang="en-US" dirty="0" smtClean="0"/>
              <a:t>)will prevent growth of most pathogens. </a:t>
            </a:r>
          </a:p>
          <a:p>
            <a:pPr algn="just" rtl="0"/>
            <a:r>
              <a:rPr lang="en-US" dirty="0" smtClean="0"/>
              <a:t>However, </a:t>
            </a:r>
            <a:r>
              <a:rPr lang="en-US" i="1" dirty="0" err="1" smtClean="0"/>
              <a:t>Listeria</a:t>
            </a:r>
            <a:r>
              <a:rPr lang="en-US" dirty="0" smtClean="0"/>
              <a:t> a causative agent of food poisoning, can grow at or below 4°C.</a:t>
            </a:r>
          </a:p>
          <a:p>
            <a:pPr algn="just" rtl="0"/>
            <a:r>
              <a:rPr lang="en-US" dirty="0" smtClean="0"/>
              <a:t>Diagnostic: </a:t>
            </a:r>
            <a:r>
              <a:rPr lang="en-US" b="1" dirty="0" err="1" smtClean="0">
                <a:solidFill>
                  <a:srgbClr val="00B050"/>
                </a:solidFill>
              </a:rPr>
              <a:t>Psychrophilic</a:t>
            </a:r>
            <a:r>
              <a:rPr lang="en-US" b="1" dirty="0" smtClean="0">
                <a:solidFill>
                  <a:srgbClr val="00B050"/>
                </a:solidFill>
              </a:rPr>
              <a:t> , </a:t>
            </a:r>
            <a:r>
              <a:rPr lang="en-US" b="1" dirty="0" err="1" smtClean="0">
                <a:solidFill>
                  <a:srgbClr val="00B050"/>
                </a:solidFill>
              </a:rPr>
              <a:t>Mesophilic</a:t>
            </a:r>
            <a:r>
              <a:rPr lang="en-US" b="1" dirty="0" smtClean="0">
                <a:solidFill>
                  <a:srgbClr val="00B050"/>
                </a:solidFill>
              </a:rPr>
              <a:t> ,</a:t>
            </a:r>
            <a:r>
              <a:rPr lang="en-US" b="1" dirty="0" err="1" smtClean="0">
                <a:solidFill>
                  <a:srgbClr val="00B050"/>
                </a:solidFill>
              </a:rPr>
              <a:t>Thermophilic</a:t>
            </a:r>
            <a:endParaRPr lang="en-US" b="1" dirty="0" smtClean="0">
              <a:solidFill>
                <a:srgbClr val="00B05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pPr rtl="0"/>
            <a:r>
              <a:rPr lang="en-US" dirty="0" smtClean="0">
                <a:solidFill>
                  <a:srgbClr val="7030A0"/>
                </a:solidFill>
              </a:rPr>
              <a:t>Temperature </a:t>
            </a:r>
            <a:endParaRPr lang="ar-IQ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481328"/>
            <a:ext cx="8715436" cy="4525963"/>
          </a:xfrm>
        </p:spPr>
        <p:txBody>
          <a:bodyPr>
            <a:noAutofit/>
          </a:bodyPr>
          <a:lstStyle/>
          <a:p>
            <a:pPr algn="just" rtl="0"/>
            <a:r>
              <a:rPr lang="en-US" sz="2800" dirty="0" smtClean="0"/>
              <a:t>PH affects the growth rate of bacteria: There is a </a:t>
            </a:r>
            <a:r>
              <a:rPr lang="en-US" sz="2800" b="1" dirty="0" smtClean="0">
                <a:solidFill>
                  <a:srgbClr val="FF0000"/>
                </a:solidFill>
              </a:rPr>
              <a:t>range and an optimum</a:t>
            </a:r>
            <a:r>
              <a:rPr lang="en-US" sz="2800" dirty="0" smtClean="0"/>
              <a:t> for each species. </a:t>
            </a:r>
          </a:p>
          <a:p>
            <a:pPr algn="just" rtl="0"/>
            <a:r>
              <a:rPr lang="en-US" sz="2800" dirty="0" smtClean="0"/>
              <a:t>For pathogens, this is usually </a:t>
            </a:r>
            <a:r>
              <a:rPr lang="en-US" sz="2800" b="1" dirty="0" smtClean="0">
                <a:solidFill>
                  <a:srgbClr val="FF0000"/>
                </a:solidFill>
              </a:rPr>
              <a:t>pH 6.0 to 8.0</a:t>
            </a:r>
            <a:r>
              <a:rPr lang="en-US" sz="2800" dirty="0" smtClean="0"/>
              <a:t>, with an optimum at(</a:t>
            </a:r>
            <a:r>
              <a:rPr lang="en-US" sz="2800" b="1" dirty="0" smtClean="0">
                <a:solidFill>
                  <a:srgbClr val="FF0000"/>
                </a:solidFill>
              </a:rPr>
              <a:t>7.4</a:t>
            </a:r>
            <a:r>
              <a:rPr lang="en-US" sz="2800" dirty="0" smtClean="0"/>
              <a:t>).</a:t>
            </a:r>
          </a:p>
          <a:p>
            <a:pPr algn="just" rtl="0"/>
            <a:r>
              <a:rPr lang="en-US" sz="2800" i="1" dirty="0" smtClean="0"/>
              <a:t>Clostridium </a:t>
            </a:r>
            <a:r>
              <a:rPr lang="en-US" sz="2800" i="1" dirty="0" err="1" smtClean="0"/>
              <a:t>botulinum</a:t>
            </a:r>
            <a:r>
              <a:rPr lang="en-US" sz="2800" dirty="0" smtClean="0"/>
              <a:t> (which produces the </a:t>
            </a:r>
            <a:r>
              <a:rPr lang="en-US" sz="2800" dirty="0" err="1" smtClean="0"/>
              <a:t>botulinum</a:t>
            </a:r>
            <a:r>
              <a:rPr lang="en-US" sz="2800" dirty="0" smtClean="0"/>
              <a:t> toxin that causes botulism) is more of a problem in canned foods with less acidity.</a:t>
            </a:r>
          </a:p>
          <a:p>
            <a:pPr algn="just" rtl="0"/>
            <a:r>
              <a:rPr lang="en-US" sz="2400" dirty="0" err="1" smtClean="0"/>
              <a:t>Dignostic</a:t>
            </a:r>
            <a:r>
              <a:rPr lang="en-US" sz="2400" dirty="0" smtClean="0"/>
              <a:t>: </a:t>
            </a:r>
            <a:r>
              <a:rPr lang="en-US" sz="2400" b="1" dirty="0" err="1" smtClean="0">
                <a:solidFill>
                  <a:srgbClr val="00B050"/>
                </a:solidFill>
              </a:rPr>
              <a:t>Neutrophilic</a:t>
            </a:r>
            <a:r>
              <a:rPr lang="en-US" sz="2400" b="1" dirty="0" smtClean="0">
                <a:solidFill>
                  <a:srgbClr val="00B050"/>
                </a:solidFill>
              </a:rPr>
              <a:t>, </a:t>
            </a:r>
            <a:r>
              <a:rPr lang="en-US" sz="2400" b="1" dirty="0" err="1" smtClean="0">
                <a:solidFill>
                  <a:srgbClr val="00B050"/>
                </a:solidFill>
              </a:rPr>
              <a:t>Acidicophilic</a:t>
            </a:r>
            <a:r>
              <a:rPr lang="en-US" sz="2400" b="1" dirty="0" smtClean="0">
                <a:solidFill>
                  <a:srgbClr val="00B050"/>
                </a:solidFill>
              </a:rPr>
              <a:t> , </a:t>
            </a:r>
            <a:r>
              <a:rPr lang="en-US" sz="2400" b="1" dirty="0" err="1" smtClean="0">
                <a:solidFill>
                  <a:srgbClr val="00B050"/>
                </a:solidFill>
              </a:rPr>
              <a:t>Alkalinophilic</a:t>
            </a:r>
            <a:endParaRPr lang="ar-IQ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7030A0"/>
                </a:solidFill>
              </a:rPr>
              <a:t>PH</a:t>
            </a:r>
            <a:endParaRPr lang="ar-IQ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733754"/>
          </a:xfrm>
        </p:spPr>
        <p:txBody>
          <a:bodyPr>
            <a:normAutofit fontScale="85000" lnSpcReduction="10000"/>
          </a:bodyPr>
          <a:lstStyle/>
          <a:p>
            <a:pPr algn="just" rtl="0"/>
            <a:r>
              <a:rPr lang="en-US" dirty="0" smtClean="0"/>
              <a:t>Very high </a:t>
            </a:r>
            <a:r>
              <a:rPr lang="en-US" b="1" dirty="0" smtClean="0">
                <a:solidFill>
                  <a:srgbClr val="FF0000"/>
                </a:solidFill>
              </a:rPr>
              <a:t>salt concentrations </a:t>
            </a:r>
            <a:r>
              <a:rPr lang="en-US" dirty="0" smtClean="0"/>
              <a:t>inhibit growth of many pathogens.</a:t>
            </a:r>
          </a:p>
          <a:p>
            <a:pPr algn="just" rtl="0"/>
            <a:r>
              <a:rPr lang="en-US" dirty="0" smtClean="0"/>
              <a:t>Most bacteria do not need to regulate their internal </a:t>
            </a:r>
            <a:r>
              <a:rPr lang="en-US" dirty="0" err="1" smtClean="0"/>
              <a:t>osmolarity</a:t>
            </a:r>
            <a:r>
              <a:rPr lang="en-US" dirty="0" smtClean="0"/>
              <a:t> with precision because they are </a:t>
            </a:r>
            <a:r>
              <a:rPr lang="en-US" dirty="0" smtClean="0">
                <a:solidFill>
                  <a:srgbClr val="FF0000"/>
                </a:solidFill>
              </a:rPr>
              <a:t>enclosed by a cell wall </a:t>
            </a:r>
            <a:r>
              <a:rPr lang="en-US" dirty="0" smtClean="0"/>
              <a:t>capable of withstanding a considerable internal osmotic pressure.</a:t>
            </a:r>
          </a:p>
          <a:p>
            <a:pPr algn="just" rtl="0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Contrast this to the red blood cell, which will burst if placed in distilled water, and must be maintained in physiological saline (0.85%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NaCl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). </a:t>
            </a:r>
          </a:p>
          <a:p>
            <a:pPr algn="just" rtl="0"/>
            <a:r>
              <a:rPr lang="en-US" dirty="0" smtClean="0"/>
              <a:t>The osmotic strength of a medium can be adjusted by addition of ions such as </a:t>
            </a:r>
            <a:r>
              <a:rPr lang="en-US" dirty="0" err="1" smtClean="0"/>
              <a:t>NaCl</a:t>
            </a:r>
            <a:r>
              <a:rPr lang="en-US" dirty="0" smtClean="0"/>
              <a:t> or non-metabolized sugars such as sucrose.</a:t>
            </a:r>
          </a:p>
          <a:p>
            <a:pPr algn="just" rtl="0"/>
            <a:r>
              <a:rPr lang="en-US" b="1" dirty="0" smtClean="0">
                <a:solidFill>
                  <a:srgbClr val="00B050"/>
                </a:solidFill>
              </a:rPr>
              <a:t>Diagnostic: </a:t>
            </a:r>
            <a:r>
              <a:rPr lang="en-US" b="1" dirty="0" err="1" smtClean="0">
                <a:solidFill>
                  <a:srgbClr val="00B050"/>
                </a:solidFill>
              </a:rPr>
              <a:t>Halophilic</a:t>
            </a:r>
            <a:r>
              <a:rPr lang="en-US" b="1" dirty="0" smtClean="0">
                <a:solidFill>
                  <a:srgbClr val="00B050"/>
                </a:solidFill>
              </a:rPr>
              <a:t>, Moderate </a:t>
            </a:r>
            <a:r>
              <a:rPr lang="en-US" b="1" dirty="0" err="1" smtClean="0">
                <a:solidFill>
                  <a:srgbClr val="00B050"/>
                </a:solidFill>
              </a:rPr>
              <a:t>halophiles</a:t>
            </a:r>
            <a:r>
              <a:rPr lang="en-US" b="1" dirty="0" smtClean="0">
                <a:solidFill>
                  <a:srgbClr val="00B050"/>
                </a:solidFill>
              </a:rPr>
              <a:t>, Extreme </a:t>
            </a:r>
            <a:r>
              <a:rPr lang="en-US" b="1" dirty="0" err="1" smtClean="0">
                <a:solidFill>
                  <a:srgbClr val="00B050"/>
                </a:solidFill>
              </a:rPr>
              <a:t>halophiles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endParaRPr lang="ar-IQ" b="1" dirty="0" smtClean="0">
              <a:solidFill>
                <a:srgbClr val="00B050"/>
              </a:solidFill>
            </a:endParaRPr>
          </a:p>
          <a:p>
            <a:pPr algn="just" rtl="0"/>
            <a:endParaRPr lang="en-US" dirty="0" smtClean="0"/>
          </a:p>
          <a:p>
            <a:pPr algn="just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7030A0"/>
                </a:solidFill>
              </a:rPr>
              <a:t>Osmotic Conditions </a:t>
            </a:r>
            <a:endParaRPr lang="ar-IQ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 algn="l" rtl="0"/>
            <a:r>
              <a:rPr lang="en-US" b="1" dirty="0" err="1" smtClean="0">
                <a:solidFill>
                  <a:srgbClr val="00B050"/>
                </a:solidFill>
              </a:rPr>
              <a:t>Autotrophs</a:t>
            </a:r>
            <a:r>
              <a:rPr lang="en-US" b="1" dirty="0" smtClean="0">
                <a:solidFill>
                  <a:srgbClr val="00B050"/>
                </a:solidFill>
              </a:rPr>
              <a:t> and </a:t>
            </a:r>
            <a:r>
              <a:rPr lang="en-US" b="1" dirty="0" err="1" smtClean="0">
                <a:solidFill>
                  <a:srgbClr val="00B050"/>
                </a:solidFill>
              </a:rPr>
              <a:t>Heterotrophs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l" rtl="0"/>
            <a:r>
              <a:rPr lang="en-US" b="1" dirty="0" err="1" smtClean="0">
                <a:solidFill>
                  <a:srgbClr val="00B050"/>
                </a:solidFill>
              </a:rPr>
              <a:t>Prototrophs</a:t>
            </a:r>
            <a:r>
              <a:rPr lang="en-US" b="1" dirty="0" smtClean="0">
                <a:solidFill>
                  <a:srgbClr val="00B050"/>
                </a:solidFill>
              </a:rPr>
              <a:t>, </a:t>
            </a:r>
            <a:r>
              <a:rPr lang="en-US" b="1" dirty="0" err="1" smtClean="0">
                <a:solidFill>
                  <a:srgbClr val="00B050"/>
                </a:solidFill>
              </a:rPr>
              <a:t>Auxotrophs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l" rtl="0"/>
            <a:r>
              <a:rPr lang="en-US" b="1" dirty="0" err="1" smtClean="0">
                <a:solidFill>
                  <a:srgbClr val="00B050"/>
                </a:solidFill>
              </a:rPr>
              <a:t>Psychrophilic</a:t>
            </a:r>
            <a:r>
              <a:rPr lang="en-US" b="1" dirty="0" smtClean="0">
                <a:solidFill>
                  <a:srgbClr val="00B050"/>
                </a:solidFill>
              </a:rPr>
              <a:t> , </a:t>
            </a:r>
            <a:r>
              <a:rPr lang="en-US" b="1" dirty="0" err="1" smtClean="0">
                <a:solidFill>
                  <a:srgbClr val="00B050"/>
                </a:solidFill>
              </a:rPr>
              <a:t>Mesophilic</a:t>
            </a:r>
            <a:r>
              <a:rPr lang="en-US" b="1" dirty="0" smtClean="0">
                <a:solidFill>
                  <a:srgbClr val="00B050"/>
                </a:solidFill>
              </a:rPr>
              <a:t> ,</a:t>
            </a:r>
            <a:r>
              <a:rPr lang="en-US" b="1" dirty="0" err="1" smtClean="0">
                <a:solidFill>
                  <a:srgbClr val="00B050"/>
                </a:solidFill>
              </a:rPr>
              <a:t>Thermophilic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l" rtl="0"/>
            <a:r>
              <a:rPr lang="en-US" b="1" dirty="0" err="1" smtClean="0">
                <a:solidFill>
                  <a:srgbClr val="00B050"/>
                </a:solidFill>
              </a:rPr>
              <a:t>Halophilic</a:t>
            </a:r>
            <a:r>
              <a:rPr lang="en-US" b="1" dirty="0" smtClean="0">
                <a:solidFill>
                  <a:srgbClr val="00B050"/>
                </a:solidFill>
              </a:rPr>
              <a:t>, Moderate </a:t>
            </a:r>
            <a:r>
              <a:rPr lang="en-US" b="1" dirty="0" err="1" smtClean="0">
                <a:solidFill>
                  <a:srgbClr val="00B050"/>
                </a:solidFill>
              </a:rPr>
              <a:t>halophiles</a:t>
            </a:r>
            <a:r>
              <a:rPr lang="en-US" b="1" dirty="0" smtClean="0">
                <a:solidFill>
                  <a:srgbClr val="00B050"/>
                </a:solidFill>
              </a:rPr>
              <a:t>, Extreme </a:t>
            </a:r>
            <a:r>
              <a:rPr lang="en-US" b="1" dirty="0" err="1" smtClean="0">
                <a:solidFill>
                  <a:srgbClr val="00B050"/>
                </a:solidFill>
              </a:rPr>
              <a:t>halophiles</a:t>
            </a:r>
            <a:endParaRPr lang="en-US" b="1" dirty="0" smtClean="0">
              <a:solidFill>
                <a:srgbClr val="00B050"/>
              </a:solidFill>
            </a:endParaRPr>
          </a:p>
          <a:p>
            <a:pPr algn="l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 Work 2</a:t>
            </a:r>
            <a:br>
              <a:rPr lang="en-US" dirty="0" smtClean="0"/>
            </a:br>
            <a:r>
              <a:rPr lang="en-US" dirty="0" smtClean="0"/>
              <a:t>+Define the following terms </a:t>
            </a:r>
            <a:endParaRPr lang="ar-IQ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54242427-have-a-nice-day-handwriting-on-a-napkin-with-cup-of-coffee-and-p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500" y="2094389"/>
            <a:ext cx="4953000" cy="329946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Bacterial growth </a:t>
            </a:r>
          </a:p>
          <a:p>
            <a:pPr algn="l" rtl="0"/>
            <a:r>
              <a:rPr lang="en-US" dirty="0" smtClean="0"/>
              <a:t>Growth requirements</a:t>
            </a:r>
          </a:p>
          <a:p>
            <a:pPr algn="l" rtl="0">
              <a:buNone/>
            </a:pPr>
            <a:r>
              <a:rPr lang="en-US" dirty="0" smtClean="0"/>
              <a:t>-Major Nutrient requirements</a:t>
            </a:r>
          </a:p>
          <a:p>
            <a:pPr algn="l" rtl="0">
              <a:buNone/>
            </a:pPr>
            <a:r>
              <a:rPr lang="en-US" dirty="0" smtClean="0"/>
              <a:t>-Growth factors  </a:t>
            </a:r>
          </a:p>
          <a:p>
            <a:pPr algn="l" rtl="0">
              <a:buNone/>
            </a:pPr>
            <a:r>
              <a:rPr lang="en-US" dirty="0" smtClean="0"/>
              <a:t>-Physical requirements </a:t>
            </a:r>
          </a:p>
          <a:p>
            <a:pPr algn="l" rtl="0"/>
            <a:r>
              <a:rPr lang="en-US" dirty="0" smtClean="0"/>
              <a:t>Phases of growth </a:t>
            </a:r>
          </a:p>
          <a:p>
            <a:pPr algn="l" rtl="0">
              <a:buNone/>
            </a:pPr>
            <a:r>
              <a:rPr lang="en-US" dirty="0" smtClean="0"/>
              <a:t>-Lag Phase </a:t>
            </a:r>
          </a:p>
          <a:p>
            <a:pPr algn="l" rtl="0">
              <a:buNone/>
            </a:pPr>
            <a:r>
              <a:rPr lang="en-US" dirty="0" smtClean="0"/>
              <a:t>-Log Phase</a:t>
            </a:r>
          </a:p>
          <a:p>
            <a:pPr algn="l" rtl="0">
              <a:buNone/>
            </a:pPr>
            <a:r>
              <a:rPr lang="en-US" dirty="0" smtClean="0"/>
              <a:t>-Stationary Phase</a:t>
            </a:r>
          </a:p>
          <a:p>
            <a:pPr algn="l" rtl="0">
              <a:buNone/>
            </a:pPr>
            <a:r>
              <a:rPr lang="en-US" dirty="0" smtClean="0"/>
              <a:t>-Death Phase     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Learning Objectives </a:t>
            </a:r>
            <a:endParaRPr lang="ar-IQ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071546"/>
            <a:ext cx="8472518" cy="5143536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“</a:t>
            </a:r>
            <a:r>
              <a:rPr lang="en-US" b="1" dirty="0" smtClean="0"/>
              <a:t>generation time”  describe the growth rate. </a:t>
            </a:r>
          </a:p>
          <a:p>
            <a:pPr algn="l" rtl="0"/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is the time required for the population to double.</a:t>
            </a:r>
          </a:p>
          <a:p>
            <a:pPr algn="just" rtl="0"/>
            <a:r>
              <a:rPr lang="en-US" dirty="0" smtClean="0"/>
              <a:t> maxim time varies for various organisms. </a:t>
            </a:r>
          </a:p>
          <a:p>
            <a:pPr algn="just" rtl="0">
              <a:buNone/>
            </a:pPr>
            <a:r>
              <a:rPr lang="en-US" dirty="0" smtClean="0"/>
              <a:t>-as short as 20 minutes </a:t>
            </a:r>
            <a:r>
              <a:rPr lang="en-US" i="1" dirty="0" smtClean="0"/>
              <a:t>(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</a:rPr>
              <a:t>E. coli</a:t>
            </a:r>
            <a:r>
              <a:rPr lang="en-US" i="1" dirty="0" smtClean="0"/>
              <a:t>) </a:t>
            </a:r>
            <a:r>
              <a:rPr lang="en-US" dirty="0" smtClean="0"/>
              <a:t>for some rapidly growing pathogens</a:t>
            </a:r>
          </a:p>
          <a:p>
            <a:pPr algn="just" rtl="0">
              <a:buNone/>
            </a:pPr>
            <a:r>
              <a:rPr lang="en-US" dirty="0" smtClean="0"/>
              <a:t>-as long as 20 hours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</a:rPr>
              <a:t>Mycobacterium tuberculosis)</a:t>
            </a:r>
            <a:r>
              <a:rPr lang="en-US" i="1" dirty="0" smtClean="0"/>
              <a:t>.</a:t>
            </a:r>
          </a:p>
          <a:p>
            <a:pPr algn="just" rtl="0"/>
            <a:r>
              <a:rPr lang="en-US" dirty="0" smtClean="0"/>
              <a:t>Many pathogens: less than 30 minutes, thus their populations can quickly become very large. </a:t>
            </a:r>
          </a:p>
          <a:p>
            <a:pPr algn="just" rtl="0"/>
            <a:r>
              <a:rPr lang="en-US" dirty="0" smtClean="0"/>
              <a:t>One bacterium with </a:t>
            </a:r>
            <a:r>
              <a:rPr lang="en-US" b="1" dirty="0" smtClean="0"/>
              <a:t>a 30 min</a:t>
            </a:r>
            <a:r>
              <a:rPr lang="en-US" dirty="0" smtClean="0"/>
              <a:t> generation time will grow overnight </a:t>
            </a:r>
            <a:r>
              <a:rPr lang="en-US" b="1" dirty="0" smtClean="0"/>
              <a:t>(12 hrs)</a:t>
            </a:r>
            <a:r>
              <a:rPr lang="en-US" dirty="0" smtClean="0"/>
              <a:t> into more than </a:t>
            </a:r>
            <a:r>
              <a:rPr lang="en-US" b="1" dirty="0" smtClean="0"/>
              <a:t>one billion cells</a:t>
            </a:r>
            <a:r>
              <a:rPr lang="en-US" dirty="0" smtClean="0"/>
              <a:t>. After </a:t>
            </a:r>
            <a:r>
              <a:rPr lang="en-US" b="1" dirty="0" smtClean="0"/>
              <a:t>less than three days</a:t>
            </a:r>
            <a:r>
              <a:rPr lang="en-US" dirty="0" smtClean="0"/>
              <a:t> of exponential growth (</a:t>
            </a:r>
            <a:r>
              <a:rPr lang="en-US" b="1" dirty="0" smtClean="0">
                <a:solidFill>
                  <a:srgbClr val="00B050"/>
                </a:solidFill>
              </a:rPr>
              <a:t>with an unlimited supply of nutrients</a:t>
            </a:r>
            <a:r>
              <a:rPr lang="en-US" dirty="0" smtClean="0"/>
              <a:t>), this culture would weigh as much as planet earth!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1. Bacterial Growth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Exhausted nutrient supplies or key resources</a:t>
            </a:r>
          </a:p>
          <a:p>
            <a:pPr algn="l" rtl="0"/>
            <a:r>
              <a:rPr lang="en-US" dirty="0" smtClean="0"/>
              <a:t>Accumulation of toxic metabolic products</a:t>
            </a:r>
          </a:p>
          <a:p>
            <a:pPr algn="l" rtl="0"/>
            <a:r>
              <a:rPr lang="en-US" dirty="0" smtClean="0"/>
              <a:t>Antibiotics from neighboring microbes (or humans)</a:t>
            </a:r>
          </a:p>
          <a:p>
            <a:pPr algn="l" rtl="0"/>
            <a:r>
              <a:rPr lang="en-US" dirty="0" smtClean="0"/>
              <a:t>Immune system</a:t>
            </a:r>
          </a:p>
          <a:p>
            <a:pPr algn="l" rtl="0"/>
            <a:r>
              <a:rPr lang="en-US" dirty="0" smtClean="0"/>
              <a:t>Environmental conditions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Factors affect the growth rate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 rtl="0">
              <a:buFont typeface="+mj-lt"/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Major Nutrient Requirements</a:t>
            </a:r>
          </a:p>
          <a:p>
            <a:pPr marL="624078" indent="-514350" algn="just" rtl="0">
              <a:buFontTx/>
              <a:buChar char="-"/>
            </a:pPr>
            <a:r>
              <a:rPr lang="en-US" dirty="0" smtClean="0"/>
              <a:t>Carbon: (make all molecules)</a:t>
            </a:r>
          </a:p>
          <a:p>
            <a:pPr marL="624078" indent="-514350" algn="just" rtl="0">
              <a:buFontTx/>
              <a:buChar char="-"/>
            </a:pPr>
            <a:r>
              <a:rPr lang="en-US" dirty="0" smtClean="0"/>
              <a:t>Nitrogen: (protein and DNA synthesis)</a:t>
            </a:r>
          </a:p>
          <a:p>
            <a:pPr marL="624078" indent="-514350" algn="just" rtl="0">
              <a:buFontTx/>
              <a:buChar char="-"/>
            </a:pPr>
            <a:r>
              <a:rPr lang="en-US" dirty="0" smtClean="0"/>
              <a:t>Phosphorus: (</a:t>
            </a:r>
            <a:r>
              <a:rPr lang="en-US" sz="2000" dirty="0" smtClean="0"/>
              <a:t>membrane phospholipids and DNA</a:t>
            </a:r>
            <a:r>
              <a:rPr lang="en-US" dirty="0" smtClean="0"/>
              <a:t>)</a:t>
            </a:r>
          </a:p>
          <a:p>
            <a:pPr marL="624078" indent="-514350" algn="just" rtl="0">
              <a:buFontTx/>
              <a:buChar char="-"/>
            </a:pPr>
            <a:r>
              <a:rPr lang="en-US" dirty="0" smtClean="0"/>
              <a:t>Sulfur: (protein synthesis)</a:t>
            </a:r>
          </a:p>
          <a:p>
            <a:pPr marL="624078" indent="-514350" algn="just" rtl="0">
              <a:buFontTx/>
              <a:buChar char="-"/>
            </a:pPr>
            <a:r>
              <a:rPr lang="en-US" dirty="0" smtClean="0"/>
              <a:t>Iron: (enzymes &gt;&gt;&gt;metabolism)</a:t>
            </a:r>
          </a:p>
          <a:p>
            <a:pPr marL="624078" indent="-514350" algn="just" rtl="0">
              <a:buSzPct val="75000"/>
              <a:buFont typeface="+mj-lt"/>
              <a:buAutoNum type="alphaUcPeriod" startAt="2"/>
            </a:pPr>
            <a:r>
              <a:rPr lang="en-US" b="1" dirty="0" smtClean="0">
                <a:solidFill>
                  <a:srgbClr val="FF0000"/>
                </a:solidFill>
              </a:rPr>
              <a:t>Growth factors</a:t>
            </a:r>
          </a:p>
          <a:p>
            <a:pPr marL="624078" indent="-514350" algn="just" rtl="0">
              <a:buFont typeface="+mj-lt"/>
              <a:buAutoNum type="alphaUcPeriod" startAt="2"/>
            </a:pPr>
            <a:r>
              <a:rPr lang="en-US" b="1" dirty="0" smtClean="0">
                <a:solidFill>
                  <a:srgbClr val="FF0000"/>
                </a:solidFill>
              </a:rPr>
              <a:t>Physical requirements 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2. Growth Requirements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Glucose</a:t>
            </a:r>
          </a:p>
          <a:p>
            <a:pPr algn="l" rtl="0"/>
            <a:r>
              <a:rPr lang="en-US" dirty="0" smtClean="0"/>
              <a:t>Other sugars </a:t>
            </a:r>
          </a:p>
          <a:p>
            <a:pPr algn="l" rtl="0"/>
            <a:r>
              <a:rPr lang="en-US" dirty="0" smtClean="0"/>
              <a:t>Proteins, peptides, and amino acids</a:t>
            </a:r>
          </a:p>
          <a:p>
            <a:pPr algn="l" rtl="0"/>
            <a:r>
              <a:rPr lang="en-US" dirty="0" smtClean="0"/>
              <a:t>Lipids</a:t>
            </a:r>
          </a:p>
          <a:p>
            <a:pPr algn="l" rtl="0"/>
            <a:r>
              <a:rPr lang="en-US" dirty="0" smtClean="0"/>
              <a:t>Organic acids </a:t>
            </a:r>
          </a:p>
          <a:p>
            <a:pPr algn="l" rtl="0"/>
            <a:r>
              <a:rPr lang="en-US" dirty="0" smtClean="0"/>
              <a:t>Alcohols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Nutrient Sources</a:t>
            </a:r>
            <a:endParaRPr lang="ar-IQ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33754"/>
          </a:xfrm>
        </p:spPr>
        <p:txBody>
          <a:bodyPr>
            <a:normAutofit fontScale="85000" lnSpcReduction="10000"/>
          </a:bodyPr>
          <a:lstStyle/>
          <a:p>
            <a:pPr algn="just" rtl="0"/>
            <a:r>
              <a:rPr lang="en-US" dirty="0" smtClean="0"/>
              <a:t>Many nutrient sources serve as both an </a:t>
            </a:r>
            <a:r>
              <a:rPr lang="en-US" dirty="0" smtClean="0">
                <a:solidFill>
                  <a:srgbClr val="FF0000"/>
                </a:solidFill>
              </a:rPr>
              <a:t>energy source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a source of carbon</a:t>
            </a:r>
            <a:r>
              <a:rPr lang="en-US" dirty="0" smtClean="0"/>
              <a:t> for the synthesis of all cellular components. Ex. in the presence of O2 many bacteria can oxidize about 50% of the glucose to CO2 and water, and this produces enough energy to convert the remaining 50% of the glucose to cell material.</a:t>
            </a:r>
          </a:p>
          <a:p>
            <a:pPr algn="just" rtl="0"/>
            <a:r>
              <a:rPr lang="en-US" dirty="0" smtClean="0"/>
              <a:t>Many bacteria can also use a wide variety of </a:t>
            </a:r>
            <a:r>
              <a:rPr lang="en-US" dirty="0" smtClean="0">
                <a:solidFill>
                  <a:srgbClr val="FF0000"/>
                </a:solidFill>
              </a:rPr>
              <a:t>organic compounds</a:t>
            </a:r>
            <a:r>
              <a:rPr lang="en-US" dirty="0" smtClean="0"/>
              <a:t> (amino acids, DNA, lipids, other sugars), depending upon what </a:t>
            </a:r>
            <a:r>
              <a:rPr lang="en-US" dirty="0" err="1" smtClean="0"/>
              <a:t>degradative</a:t>
            </a:r>
            <a:r>
              <a:rPr lang="en-US" dirty="0" smtClean="0"/>
              <a:t> enzymes they have. </a:t>
            </a:r>
          </a:p>
          <a:p>
            <a:pPr algn="l" rtl="0"/>
            <a:r>
              <a:rPr lang="en-US" dirty="0" smtClean="0"/>
              <a:t>The carbon sources that a bacterium use can be diagnostic (</a:t>
            </a:r>
            <a:r>
              <a:rPr lang="en-US" b="1" dirty="0" err="1" smtClean="0">
                <a:solidFill>
                  <a:srgbClr val="00B050"/>
                </a:solidFill>
              </a:rPr>
              <a:t>Autotrophs</a:t>
            </a:r>
            <a:r>
              <a:rPr lang="en-US" b="1" dirty="0" smtClean="0">
                <a:solidFill>
                  <a:srgbClr val="00B050"/>
                </a:solidFill>
              </a:rPr>
              <a:t> and </a:t>
            </a:r>
            <a:r>
              <a:rPr lang="en-US" b="1" dirty="0" err="1" smtClean="0">
                <a:solidFill>
                  <a:srgbClr val="00B050"/>
                </a:solidFill>
              </a:rPr>
              <a:t>Heterotrophs</a:t>
            </a:r>
            <a:r>
              <a:rPr lang="en-US" dirty="0" smtClean="0"/>
              <a:t>)</a:t>
            </a:r>
          </a:p>
          <a:p>
            <a:pPr algn="just" rtl="0"/>
            <a:r>
              <a:rPr lang="en-US" dirty="0" smtClean="0"/>
              <a:t>Amino acids peptides and proteins are excellent sources of C, N, and 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7030A0"/>
                </a:solidFill>
              </a:rPr>
              <a:t>Carbon: Important points</a:t>
            </a:r>
            <a:endParaRPr lang="ar-IQ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76630"/>
          </a:xfrm>
        </p:spPr>
        <p:txBody>
          <a:bodyPr>
            <a:normAutofit fontScale="85000" lnSpcReduction="20000"/>
          </a:bodyPr>
          <a:lstStyle/>
          <a:p>
            <a:pPr algn="just" rtl="0"/>
            <a:r>
              <a:rPr lang="en-US" dirty="0" smtClean="0"/>
              <a:t>Bacteria need large amounts of nitrogen to </a:t>
            </a:r>
            <a:r>
              <a:rPr lang="en-US" dirty="0" smtClean="0">
                <a:solidFill>
                  <a:srgbClr val="FF0000"/>
                </a:solidFill>
              </a:rPr>
              <a:t>synthesize proteins and nucleic acids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Many pathogenic bacteria require specific, pre-formed amino acids.</a:t>
            </a:r>
          </a:p>
          <a:p>
            <a:pPr algn="just" rtl="0"/>
            <a:r>
              <a:rPr lang="en-US" dirty="0" smtClean="0"/>
              <a:t>Amino acids and peptides can be taken up by bacteria.</a:t>
            </a:r>
          </a:p>
          <a:p>
            <a:pPr algn="just" rtl="0"/>
            <a:r>
              <a:rPr lang="en-US" dirty="0" smtClean="0"/>
              <a:t>Proteins (too big). Thus, many pathogens </a:t>
            </a:r>
            <a:r>
              <a:rPr lang="en-US" dirty="0" smtClean="0">
                <a:solidFill>
                  <a:srgbClr val="FF0000"/>
                </a:solidFill>
              </a:rPr>
              <a:t>secrete proteases.</a:t>
            </a:r>
          </a:p>
          <a:p>
            <a:pPr algn="just" rtl="0"/>
            <a:r>
              <a:rPr lang="en-US" dirty="0" smtClean="0"/>
              <a:t>Ammonia (NH4+) and nitrate are also possible </a:t>
            </a:r>
            <a:r>
              <a:rPr lang="en-US" dirty="0" smtClean="0">
                <a:solidFill>
                  <a:srgbClr val="FF0000"/>
                </a:solidFill>
              </a:rPr>
              <a:t>nitrogen sources.</a:t>
            </a:r>
          </a:p>
          <a:p>
            <a:pPr algn="just" rtl="0"/>
            <a:r>
              <a:rPr lang="en-US" dirty="0" smtClean="0"/>
              <a:t>Microbes </a:t>
            </a:r>
            <a:r>
              <a:rPr lang="en-US" dirty="0" smtClean="0">
                <a:solidFill>
                  <a:srgbClr val="FF0000"/>
                </a:solidFill>
              </a:rPr>
              <a:t>secrete nucleases </a:t>
            </a:r>
            <a:r>
              <a:rPr lang="en-US" dirty="0" smtClean="0"/>
              <a:t>to break down available DNA and RNA.</a:t>
            </a:r>
          </a:p>
          <a:p>
            <a:pPr algn="l" rtl="0"/>
            <a:r>
              <a:rPr lang="en-US" dirty="0" smtClean="0"/>
              <a:t>Microbes can take </a:t>
            </a:r>
            <a:r>
              <a:rPr lang="en-US" dirty="0" smtClean="0">
                <a:solidFill>
                  <a:srgbClr val="FF0000"/>
                </a:solidFill>
              </a:rPr>
              <a:t>up nucleotides</a:t>
            </a:r>
            <a:r>
              <a:rPr lang="en-US" dirty="0" smtClean="0"/>
              <a:t> that can be used as C, N, and P sources, or for their own nucleic acid synthesis.</a:t>
            </a:r>
            <a:endParaRPr lang="ar-IQ" dirty="0" smtClean="0"/>
          </a:p>
          <a:p>
            <a:pPr algn="l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Nitrogen: Important points</a:t>
            </a:r>
            <a:endParaRPr lang="ar-IQ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dirty="0" smtClean="0"/>
              <a:t>Microbes may produces </a:t>
            </a:r>
            <a:r>
              <a:rPr lang="en-US" dirty="0" err="1" smtClean="0"/>
              <a:t>phospholipases</a:t>
            </a:r>
            <a:r>
              <a:rPr lang="en-US" dirty="0" smtClean="0"/>
              <a:t> that act on host cell membranes or lung surfactant.</a:t>
            </a:r>
          </a:p>
          <a:p>
            <a:pPr algn="just" rtl="0"/>
            <a:r>
              <a:rPr lang="en-US" dirty="0" smtClean="0"/>
              <a:t>Degradation of phospholipids from host cell membranes provides microbes with C, N, P</a:t>
            </a:r>
          </a:p>
          <a:p>
            <a:pPr algn="just" rtl="0"/>
            <a:r>
              <a:rPr lang="en-US" dirty="0" smtClean="0"/>
              <a:t>Low phosphorus or low iron levels can induce </a:t>
            </a:r>
            <a:r>
              <a:rPr lang="en-US" dirty="0" err="1" smtClean="0"/>
              <a:t>phospholipase</a:t>
            </a:r>
            <a:r>
              <a:rPr lang="en-US" dirty="0" smtClean="0"/>
              <a:t> production.</a:t>
            </a:r>
          </a:p>
          <a:p>
            <a:pPr algn="just" rtl="0"/>
            <a:r>
              <a:rPr lang="en-US" dirty="0" smtClean="0"/>
              <a:t>Host cell </a:t>
            </a:r>
            <a:r>
              <a:rPr lang="en-US" dirty="0" err="1" smtClean="0"/>
              <a:t>lysis</a:t>
            </a:r>
            <a:r>
              <a:rPr lang="en-US" dirty="0" smtClean="0"/>
              <a:t> by </a:t>
            </a:r>
            <a:r>
              <a:rPr lang="en-US" dirty="0" err="1" smtClean="0"/>
              <a:t>phospholipase</a:t>
            </a:r>
            <a:r>
              <a:rPr lang="en-US" dirty="0" smtClean="0"/>
              <a:t> activity yields iron</a:t>
            </a: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Lec. 3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7030A0"/>
                </a:solidFill>
              </a:rPr>
              <a:t>Phosphorus: Important points</a:t>
            </a:r>
            <a:endParaRPr lang="ar-IQ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257</TotalTime>
  <Words>1063</Words>
  <Application>Microsoft Office PowerPoint</Application>
  <PresentationFormat>On-screen Show (4:3)</PresentationFormat>
  <Paragraphs>124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Bacterial Growth </vt:lpstr>
      <vt:lpstr>Learning Objectives </vt:lpstr>
      <vt:lpstr>1. Bacterial Growth </vt:lpstr>
      <vt:lpstr>Factors affect the growth rate</vt:lpstr>
      <vt:lpstr>2. Growth Requirements </vt:lpstr>
      <vt:lpstr>Major Nutrient Sources</vt:lpstr>
      <vt:lpstr>Carbon: Important points</vt:lpstr>
      <vt:lpstr>Nitrogen: Important points</vt:lpstr>
      <vt:lpstr>Phosphorus: Important points</vt:lpstr>
      <vt:lpstr>Iron: Important points </vt:lpstr>
      <vt:lpstr>Differentiation </vt:lpstr>
      <vt:lpstr>B. Growth Factors </vt:lpstr>
      <vt:lpstr>C. Physical requirements</vt:lpstr>
      <vt:lpstr>Temperature </vt:lpstr>
      <vt:lpstr>PH</vt:lpstr>
      <vt:lpstr>Osmotic Conditions </vt:lpstr>
      <vt:lpstr>Home Work 2 +Define the following terms </vt:lpstr>
      <vt:lpstr>Slide 18</vt:lpstr>
    </vt:vector>
  </TitlesOfParts>
  <Company>By DR.Ahmed Saker 2o1O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Bacterial Growth </dc:title>
  <dc:creator>hp</dc:creator>
  <cp:lastModifiedBy>hp</cp:lastModifiedBy>
  <cp:revision>100</cp:revision>
  <dcterms:created xsi:type="dcterms:W3CDTF">2018-10-13T06:09:53Z</dcterms:created>
  <dcterms:modified xsi:type="dcterms:W3CDTF">2018-11-13T08:48:21Z</dcterms:modified>
</cp:coreProperties>
</file>